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  <p:sldId id="333" r:id="rId51"/>
    <p:sldId id="275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inning Space Race with Data Science" id="{4A8319DE-9163-4A1F-8B8F-B31C843366CF}">
          <p14:sldIdLst>
            <p14:sldId id="327"/>
            <p14:sldId id="330"/>
            <p14:sldId id="331"/>
            <p14:sldId id="332"/>
          </p14:sldIdLst>
        </p14:section>
        <p14:section name="Methodology" id="{C03CC7FE-C71F-4B78-86FC-DBFC5BAB2F40}">
          <p14:sldIdLst>
            <p14:sldId id="298"/>
            <p14:sldId id="262"/>
            <p14:sldId id="263"/>
            <p14:sldId id="299"/>
            <p14:sldId id="302"/>
            <p14:sldId id="264"/>
            <p14:sldId id="266"/>
            <p14:sldId id="265"/>
            <p14:sldId id="276"/>
            <p14:sldId id="303"/>
            <p14:sldId id="293"/>
            <p14:sldId id="277"/>
          </p14:sldIdLst>
        </p14:section>
        <p14:section name="Insights drawn from EDA" id="{08A52E0D-0EA8-469A-BEA2-E570059F72A5}">
          <p14:sldIdLst>
            <p14:sldId id="284"/>
            <p14:sldId id="269"/>
            <p14:sldId id="304"/>
            <p14:sldId id="305"/>
            <p14:sldId id="307"/>
            <p14:sldId id="306"/>
            <p14:sldId id="30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</p14:sldIdLst>
        </p14:section>
        <p14:section name="Launch Sites Proximities Analysis" id="{D77DE1C8-A2F6-46F4-B1F5-0BFF77A2A29B}">
          <p14:sldIdLst>
            <p14:sldId id="294"/>
            <p14:sldId id="296"/>
            <p14:sldId id="318"/>
            <p14:sldId id="319"/>
          </p14:sldIdLst>
        </p14:section>
        <p14:section name="Build a Dashboard with Plotly Dash" id="{07932C07-BE68-4656-B8AC-96FC6CF5F4F7}">
          <p14:sldIdLst>
            <p14:sldId id="321"/>
            <p14:sldId id="322"/>
            <p14:sldId id="323"/>
            <p14:sldId id="324"/>
          </p14:sldIdLst>
        </p14:section>
        <p14:section name="Predictive Analysis (Classification)" id="{099550C0-3BE6-4A9F-B29D-D5C72BA79A9F}">
          <p14:sldIdLst>
            <p14:sldId id="288"/>
            <p14:sldId id="289"/>
            <p14:sldId id="320"/>
            <p14:sldId id="274"/>
            <p14:sldId id="329"/>
          </p14:sldIdLst>
        </p14:section>
        <p14:section name="Backup" id="{447A2304-FE1E-496C-9DD3-31B8A5A45E1B}">
          <p14:sldIdLst>
            <p14:sldId id="33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8CC"/>
    <a:srgbClr val="3074E5"/>
    <a:srgbClr val="1960DC"/>
    <a:srgbClr val="6EA6F1"/>
    <a:srgbClr val="2E73E5"/>
    <a:srgbClr val="616161"/>
    <a:srgbClr val="2D74E6"/>
    <a:srgbClr val="639FF0"/>
    <a:srgbClr val="3E85EE"/>
    <a:srgbClr val="2B7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4" autoAdjust="0"/>
    <p:restoredTop sz="96713" autoAdjust="0"/>
  </p:normalViewPr>
  <p:slideViewPr>
    <p:cSldViewPr snapToGrid="0" snapToObjects="1">
      <p:cViewPr varScale="1">
        <p:scale>
          <a:sx n="120" d="100"/>
          <a:sy n="120" d="100"/>
        </p:scale>
        <p:origin x="2774" y="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6048" y="-12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8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2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master/jupyter-labs-spacex-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master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master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8150a31344966da22285d8ba45b7822516d3bf48/jupyter-labs-launch-site-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8150a31344966da22285d8ba45b7822516d3bf48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osilam/cs_py/blob/8150a31344966da22285d8ba45b7822516d3bf48/jupyter-labs-spacex_machine_learning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rosilam/cs_py/blob/master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rosilam/cs_py/blob/master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Jesus R Rosila Mares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12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C63A63C-41E1-045D-B913-D608DACC183A}"/>
              </a:ext>
            </a:extLst>
          </p:cNvPr>
          <p:cNvSpPr txBox="1">
            <a:spLocks/>
          </p:cNvSpPr>
          <p:nvPr/>
        </p:nvSpPr>
        <p:spPr>
          <a:xfrm>
            <a:off x="770010" y="1455336"/>
            <a:ext cx="10515599" cy="45702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Classify Success and Failures from scraped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True ASDS, None </a:t>
            </a:r>
            <a:r>
              <a:rPr lang="en-US" sz="2200" dirty="0" err="1">
                <a:solidFill>
                  <a:srgbClr val="0B48CC"/>
                </a:solidFill>
                <a:latin typeface="Abadi" panose="020B0604020104020204" pitchFamily="34" charset="0"/>
              </a:rPr>
              <a:t>None</a:t>
            </a: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, True RTLS, False ASDS, True Ocean, False Ocean, None ASDS, False RTLS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Collect success and failures to ‘Class’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Prep for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B993721B-1B66-129F-315E-D065D6C35938}"/>
              </a:ext>
            </a:extLst>
          </p:cNvPr>
          <p:cNvSpPr txBox="1">
            <a:spLocks/>
          </p:cNvSpPr>
          <p:nvPr/>
        </p:nvSpPr>
        <p:spPr>
          <a:xfrm>
            <a:off x="770011" y="1412875"/>
            <a:ext cx="10515600" cy="46126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Success Rates for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Payload Mass per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Payload Mass per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Flights per Launch Site and Classified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DBD67E7-C912-9D43-6133-B8DAF4C8E37C}"/>
              </a:ext>
            </a:extLst>
          </p:cNvPr>
          <p:cNvSpPr txBox="1">
            <a:spLocks/>
          </p:cNvSpPr>
          <p:nvPr/>
        </p:nvSpPr>
        <p:spPr>
          <a:xfrm>
            <a:off x="770011" y="1527859"/>
            <a:ext cx="10687961" cy="44977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Query database for DISTINCT site launch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Find how many NASA missions there were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Average Payload Mass for F9 v1.1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First Ground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Sub-Query for Booster landing failures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632B9D1-B52A-A906-6DBF-C88BF2367DC8}"/>
              </a:ext>
            </a:extLst>
          </p:cNvPr>
          <p:cNvSpPr txBox="1">
            <a:spLocks/>
          </p:cNvSpPr>
          <p:nvPr/>
        </p:nvSpPr>
        <p:spPr>
          <a:xfrm>
            <a:off x="770011" y="1458410"/>
            <a:ext cx="10515600" cy="4567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Mark all Falcon 9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Use ‘Class’ Label to define success and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Find distances of Points of Interests to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F92D984-297D-1C04-6F9E-A3AFC7F0F3C3}"/>
              </a:ext>
            </a:extLst>
          </p:cNvPr>
          <p:cNvSpPr txBox="1">
            <a:spLocks/>
          </p:cNvSpPr>
          <p:nvPr/>
        </p:nvSpPr>
        <p:spPr>
          <a:xfrm>
            <a:off x="770011" y="1477913"/>
            <a:ext cx="10687961" cy="4547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Build Dash dashboard for manger use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Inputs: Launch Sites and Payload Mass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Populate with Success or Success Rate Pie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Display Launch Site specific ‘Class’ within Payload Mass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48D8629-5A1D-1E13-3889-F75563A19C3F}"/>
              </a:ext>
            </a:extLst>
          </p:cNvPr>
          <p:cNvSpPr txBox="1">
            <a:spLocks/>
          </p:cNvSpPr>
          <p:nvPr/>
        </p:nvSpPr>
        <p:spPr>
          <a:xfrm>
            <a:off x="770010" y="1431925"/>
            <a:ext cx="10687961" cy="45936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One Hot Encoding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Machine Learning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B48CC"/>
                </a:solidFill>
                <a:latin typeface="Abadi" panose="020B0604020104020204" pitchFamily="34" charset="0"/>
              </a:rPr>
              <a:t>SVM, Tree, Log Reg, and KNN with </a:t>
            </a:r>
            <a:r>
              <a:rPr lang="en-US" sz="1800" dirty="0" err="1">
                <a:solidFill>
                  <a:srgbClr val="0B48CC"/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B48CC"/>
                </a:solidFill>
                <a:latin typeface="Abadi" panose="020B0604020104020204" pitchFamily="34" charset="0"/>
              </a:rPr>
              <a:t>Compare with accuracies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Confusion Matrices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3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6CEF6-A683-0B99-6D22-068B75803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64437"/>
            <a:ext cx="5066148" cy="506614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074C76-130F-DDF0-9383-0F30AB3BC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99435"/>
              </p:ext>
            </p:extLst>
          </p:nvPr>
        </p:nvGraphicFramePr>
        <p:xfrm>
          <a:off x="6172166" y="1457868"/>
          <a:ext cx="4817109" cy="4582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961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891835">
                  <a:extLst>
                    <a:ext uri="{9D8B030D-6E8A-4147-A177-3AD203B41FA5}">
                      <a16:colId xmlns:a16="http://schemas.microsoft.com/office/drawing/2014/main" val="3734344741"/>
                    </a:ext>
                  </a:extLst>
                </a:gridCol>
                <a:gridCol w="830627">
                  <a:extLst>
                    <a:ext uri="{9D8B030D-6E8A-4147-A177-3AD203B41FA5}">
                      <a16:colId xmlns:a16="http://schemas.microsoft.com/office/drawing/2014/main" val="570513587"/>
                    </a:ext>
                  </a:extLst>
                </a:gridCol>
                <a:gridCol w="1079157">
                  <a:extLst>
                    <a:ext uri="{9D8B030D-6E8A-4147-A177-3AD203B41FA5}">
                      <a16:colId xmlns:a16="http://schemas.microsoft.com/office/drawing/2014/main" val="4286848872"/>
                    </a:ext>
                  </a:extLst>
                </a:gridCol>
                <a:gridCol w="1334529">
                  <a:extLst>
                    <a:ext uri="{9D8B030D-6E8A-4147-A177-3AD203B41FA5}">
                      <a16:colId xmlns:a16="http://schemas.microsoft.com/office/drawing/2014/main" val="2797796767"/>
                    </a:ext>
                  </a:extLst>
                </a:gridCol>
              </a:tblGrid>
              <a:tr h="377889">
                <a:tc>
                  <a:txBody>
                    <a:bodyPr/>
                    <a:lstStyle/>
                    <a:p>
                      <a:pPr algn="r" fontAlgn="ctr"/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Orbit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attempts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SuccessRate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ES-L1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1.000000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GEO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1.000000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029615265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GTO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0.518519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35718781"/>
                  </a:ext>
                </a:extLst>
              </a:tr>
              <a:tr h="44332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HEO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1.000000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32659028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ISS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0.619048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57465942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LEO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0.714286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570341046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MEO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0.666667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688944871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PO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0.666667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18376503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0.000000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64401801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SSO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1.000000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74019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 Site vs. Flight Number</a:t>
            </a: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C756DDBE-B41E-EA66-97D0-33618D2E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" y="1378426"/>
            <a:ext cx="12033402" cy="381158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vs. Payload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9DB5F4-7D18-B904-DA92-A083FFA6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1396487"/>
            <a:ext cx="11193780" cy="354563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51A00BD-3DED-43C6-DC28-8B40B199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91" y="1764461"/>
            <a:ext cx="5312675" cy="4261112"/>
          </a:xfrm>
          <a:prstGeom prst="rect">
            <a:avLst/>
          </a:prstGeom>
          <a:ln>
            <a:solidFill>
              <a:srgbClr val="0B49CB"/>
            </a:solidFill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F43660-D989-4CF4-FBE7-8B85D957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46572"/>
              </p:ext>
            </p:extLst>
          </p:nvPr>
        </p:nvGraphicFramePr>
        <p:xfrm>
          <a:off x="6280150" y="1468004"/>
          <a:ext cx="5312675" cy="4557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3579125">
                  <a:extLst>
                    <a:ext uri="{9D8B030D-6E8A-4147-A177-3AD203B41FA5}">
                      <a16:colId xmlns:a16="http://schemas.microsoft.com/office/drawing/2014/main" val="3734344741"/>
                    </a:ext>
                  </a:extLst>
                </a:gridCol>
              </a:tblGrid>
              <a:tr h="377889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Orbit Shorthand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Orbit Name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ES-L1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Heliocentric Lagrange Point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Geocentric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615265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Heliocentric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718781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LEO to International Space Station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9028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Low Earth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65942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Medium Earth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341046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Polar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44871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Sub-Orbital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376503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Sun-Synchronous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018017"/>
                  </a:ext>
                </a:extLst>
              </a:tr>
              <a:tr h="417968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Very Low Earth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19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 Type vs. Flight Number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F96CFC5-F5F8-7990-1049-A6B119D8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90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 Type vs. Payload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F047BDA-BA22-A926-D23B-232ED617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90" y="13915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4798D-7EC9-2291-C585-98EF81E8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71" y="1739823"/>
            <a:ext cx="5184658" cy="400508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AF96-096D-A2F2-1A3D-9D63FE819E10}"/>
              </a:ext>
            </a:extLst>
          </p:cNvPr>
          <p:cNvSpPr txBox="1"/>
          <p:nvPr/>
        </p:nvSpPr>
        <p:spPr>
          <a:xfrm>
            <a:off x="4115386" y="1732178"/>
            <a:ext cx="3824849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CDF678-5F2A-306A-A588-05BE72A08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14226"/>
              </p:ext>
            </p:extLst>
          </p:nvPr>
        </p:nvGraphicFramePr>
        <p:xfrm>
          <a:off x="5239140" y="3495930"/>
          <a:ext cx="1577340" cy="181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</a:rPr>
                        <a:t>Launch_Site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SLC-40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9726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KSC LC-39A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604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VAFB SLC-4E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7761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6E9E-40B2-1F52-A3A0-CB4A195D5453}"/>
              </a:ext>
            </a:extLst>
          </p:cNvPr>
          <p:cNvSpPr txBox="1"/>
          <p:nvPr/>
        </p:nvSpPr>
        <p:spPr>
          <a:xfrm>
            <a:off x="4115386" y="1660655"/>
            <a:ext cx="3824849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*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'CCA%'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LIMIT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A680EDF-6083-73EB-7748-50379442B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99267"/>
              </p:ext>
            </p:extLst>
          </p:nvPr>
        </p:nvGraphicFramePr>
        <p:xfrm>
          <a:off x="790013" y="3710940"/>
          <a:ext cx="104755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>
                  <a:extLst>
                    <a:ext uri="{9D8B030D-6E8A-4147-A177-3AD203B41FA5}">
                      <a16:colId xmlns:a16="http://schemas.microsoft.com/office/drawing/2014/main" val="1173931344"/>
                    </a:ext>
                  </a:extLst>
                </a:gridCol>
                <a:gridCol w="721995">
                  <a:extLst>
                    <a:ext uri="{9D8B030D-6E8A-4147-A177-3AD203B41FA5}">
                      <a16:colId xmlns:a16="http://schemas.microsoft.com/office/drawing/2014/main" val="4136244135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868574367"/>
                    </a:ext>
                  </a:extLst>
                </a:gridCol>
                <a:gridCol w="796608">
                  <a:extLst>
                    <a:ext uri="{9D8B030D-6E8A-4147-A177-3AD203B41FA5}">
                      <a16:colId xmlns:a16="http://schemas.microsoft.com/office/drawing/2014/main" val="2723780960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1393804912"/>
                    </a:ext>
                  </a:extLst>
                </a:gridCol>
                <a:gridCol w="1337945">
                  <a:extLst>
                    <a:ext uri="{9D8B030D-6E8A-4147-A177-3AD203B41FA5}">
                      <a16:colId xmlns:a16="http://schemas.microsoft.com/office/drawing/2014/main" val="3576212743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4129540896"/>
                    </a:ext>
                  </a:extLst>
                </a:gridCol>
                <a:gridCol w="1079183">
                  <a:extLst>
                    <a:ext uri="{9D8B030D-6E8A-4147-A177-3AD203B41FA5}">
                      <a16:colId xmlns:a16="http://schemas.microsoft.com/office/drawing/2014/main" val="4279003466"/>
                    </a:ext>
                  </a:extLst>
                </a:gridCol>
                <a:gridCol w="1090295">
                  <a:extLst>
                    <a:ext uri="{9D8B030D-6E8A-4147-A177-3AD203B41FA5}">
                      <a16:colId xmlns:a16="http://schemas.microsoft.com/office/drawing/2014/main" val="3653618498"/>
                    </a:ext>
                  </a:extLst>
                </a:gridCol>
                <a:gridCol w="1131570">
                  <a:extLst>
                    <a:ext uri="{9D8B030D-6E8A-4147-A177-3AD203B41FA5}">
                      <a16:colId xmlns:a16="http://schemas.microsoft.com/office/drawing/2014/main" val="1177305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>
                          <a:effectLst/>
                        </a:rPr>
                        <a:t>Date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Time (UTC)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Booster_Version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Launch_Site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PAYLOAD_MASS__KG_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Orbit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Customer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Mission_Outcome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Landing_Outcome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86104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04-06-2010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18:45:00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Spacecraft Qualification Unit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563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08-12-2010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15:43:00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demo flight C1, two CubeSats, barrel of </a:t>
                      </a:r>
                      <a:r>
                        <a:rPr lang="en-US" sz="1000" dirty="0" err="1">
                          <a:effectLst/>
                        </a:rPr>
                        <a:t>Brouere</a:t>
                      </a:r>
                      <a:r>
                        <a:rPr lang="en-US" sz="1000" dirty="0">
                          <a:effectLst/>
                        </a:rPr>
                        <a:t> cheese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 NRO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8158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22-05-2012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07:44:00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Dragon demo flight C2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525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54507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08-10-2012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00:35:00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 CRS-1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84543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01-03-2013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15:10:00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SpaceX CRS-2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677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9057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B5611A-8103-5827-8DDE-F6FDB6A7BEF9}"/>
              </a:ext>
            </a:extLst>
          </p:cNvPr>
          <p:cNvSpPr txBox="1"/>
          <p:nvPr/>
        </p:nvSpPr>
        <p:spPr>
          <a:xfrm>
            <a:off x="2474057" y="1609980"/>
            <a:ext cx="724388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SUM(PAYLOAD_MASS__KG_)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Payload Mass kg'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UCASE(customer)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'%NASA%'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8DC543-0204-01A9-5B10-76B9D53D4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460190"/>
              </p:ext>
            </p:extLst>
          </p:nvPr>
        </p:nvGraphicFramePr>
        <p:xfrm>
          <a:off x="4934341" y="3594480"/>
          <a:ext cx="2186940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9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Total Payload Mass kg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107010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BD97F-F7E0-2231-DF2F-5119A10283D7}"/>
              </a:ext>
            </a:extLst>
          </p:cNvPr>
          <p:cNvSpPr txBox="1"/>
          <p:nvPr/>
        </p:nvSpPr>
        <p:spPr>
          <a:xfrm>
            <a:off x="3023088" y="1933830"/>
            <a:ext cx="600944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AVG(PAYLOAD_MASS__KG_)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avg_mass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9 V1.1%'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7AC623-37A6-F7DE-0571-6E6CDE96C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237022"/>
              </p:ext>
            </p:extLst>
          </p:nvPr>
        </p:nvGraphicFramePr>
        <p:xfrm>
          <a:off x="5422997" y="3873746"/>
          <a:ext cx="134600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0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avg_mass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2534.6667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D4609-776B-2BD5-66F4-BB50973621FE}"/>
              </a:ext>
            </a:extLst>
          </p:cNvPr>
          <p:cNvSpPr txBox="1"/>
          <p:nvPr/>
        </p:nvSpPr>
        <p:spPr>
          <a:xfrm>
            <a:off x="2725517" y="1692530"/>
            <a:ext cx="674096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MIN(Date)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'First Success Ground'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%g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427121-A107-5B09-B919-4D619EA0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537823"/>
              </p:ext>
            </p:extLst>
          </p:nvPr>
        </p:nvGraphicFramePr>
        <p:xfrm>
          <a:off x="4988656" y="3817110"/>
          <a:ext cx="221468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68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First Success Ground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01-05-2017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15AC5-A8A5-0461-6017-AA936EAE1C06}"/>
              </a:ext>
            </a:extLst>
          </p:cNvPr>
          <p:cNvSpPr txBox="1"/>
          <p:nvPr/>
        </p:nvSpPr>
        <p:spPr>
          <a:xfrm>
            <a:off x="2832197" y="1671696"/>
            <a:ext cx="652760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PAYLOAD_MASS__KG_ BETWEEN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6000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1FE9B5-FF4C-D98C-EC81-9A5766A5C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99111"/>
              </p:ext>
            </p:extLst>
          </p:nvPr>
        </p:nvGraphicFramePr>
        <p:xfrm>
          <a:off x="5152878" y="3566473"/>
          <a:ext cx="1749865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86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380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50100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46835"/>
            <a:ext cx="10687961" cy="4578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Web scraped using SpaceX API and python packages such as scikit-learn.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Cleaned and formatted data for data visualization and machine learning.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Split data into train and test.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KSC launch site had highest success rate at 76.9% out of 13 launches.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Decision Tree method had highest accuracy at 88.9% with only 2 misclassifications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First Booster Stage landing on May 1, 2017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E2B82-F491-DD17-B78C-079EA4B30BEA}"/>
              </a:ext>
            </a:extLst>
          </p:cNvPr>
          <p:cNvSpPr txBox="1"/>
          <p:nvPr/>
        </p:nvSpPr>
        <p:spPr>
          <a:xfrm>
            <a:off x="2108297" y="1607268"/>
            <a:ext cx="797540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Mission_Freq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D8FDD-DB6C-70DE-E073-C449851FE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32810"/>
              </p:ext>
            </p:extLst>
          </p:nvPr>
        </p:nvGraphicFramePr>
        <p:xfrm>
          <a:off x="3692085" y="3429000"/>
          <a:ext cx="4671451" cy="15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92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1501531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43487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99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(in flight)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43487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EBB3F-4A95-B30B-047E-A1E657E75B27}"/>
              </a:ext>
            </a:extLst>
          </p:cNvPr>
          <p:cNvSpPr txBox="1"/>
          <p:nvPr/>
        </p:nvSpPr>
        <p:spPr>
          <a:xfrm>
            <a:off x="795215" y="1444880"/>
            <a:ext cx="722102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PAYLOAD_MASS__KG_ = (SELECT MAX(PAYLOAD_MASS__KG_)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7A4077-7194-36E3-F2A8-12D9606A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84124"/>
              </p:ext>
            </p:extLst>
          </p:nvPr>
        </p:nvGraphicFramePr>
        <p:xfrm>
          <a:off x="8220708" y="1434341"/>
          <a:ext cx="1715772" cy="477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772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3782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 err="1">
                          <a:effectLst/>
                        </a:rPr>
                        <a:t>Booster_Version</a:t>
                      </a:r>
                      <a:endParaRPr lang="en-US" sz="16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B1048.4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B1056.4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849334103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B1048.5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50077566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8882051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B1049.5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677098141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14163084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B1058.3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342865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B1051.6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9124184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969853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39973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635B0-399B-6C7C-A93D-C1699BC4A251}"/>
              </a:ext>
            </a:extLst>
          </p:cNvPr>
          <p:cNvSpPr txBox="1"/>
          <p:nvPr/>
        </p:nvSpPr>
        <p:spPr>
          <a:xfrm>
            <a:off x="795215" y="1444880"/>
            <a:ext cx="11026140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DATE_FORMAT(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Date,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"%M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Month,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YEAR(Date)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2015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41596-99DA-3960-97C0-BACE29F22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67596"/>
              </p:ext>
            </p:extLst>
          </p:nvPr>
        </p:nvGraphicFramePr>
        <p:xfrm>
          <a:off x="3107885" y="3429000"/>
          <a:ext cx="6400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61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142668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8961076"/>
                    </a:ext>
                  </a:extLst>
                </a:gridCol>
                <a:gridCol w="1442735">
                  <a:extLst>
                    <a:ext uri="{9D8B030D-6E8A-4147-A177-3AD203B41FA5}">
                      <a16:colId xmlns:a16="http://schemas.microsoft.com/office/drawing/2014/main" val="113494276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Month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Launch_Site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January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April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E7EF2-3EFC-0FDB-94DC-E9008097D014}"/>
              </a:ext>
            </a:extLst>
          </p:cNvPr>
          <p:cNvSpPr txBox="1"/>
          <p:nvPr/>
        </p:nvSpPr>
        <p:spPr>
          <a:xfrm>
            <a:off x="1856837" y="1494532"/>
            <a:ext cx="8478325" cy="206210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Landing_Outcome_Freq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uccess%'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Date BETWEEN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'2010-06-04'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 AND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'2017-03-20'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Date DESC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EE4CA9-30AB-8B56-7D95-AE1DD7FC6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147991"/>
              </p:ext>
            </p:extLst>
          </p:nvPr>
        </p:nvGraphicFramePr>
        <p:xfrm>
          <a:off x="3819398" y="3864164"/>
          <a:ext cx="4553204" cy="159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404999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447746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23707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of All Space X Launches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15C3C54-806E-0793-7949-C52E339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61" y="1558223"/>
            <a:ext cx="8648700" cy="476112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Attempted Launches at KSC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E909C15-B822-2DDC-0530-64A682B0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075" y="1433013"/>
            <a:ext cx="5745849" cy="459256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Points of Interest near VAFB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445A9CA-D1B4-5D68-AF2A-4EAFFBECC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08" y="1499622"/>
            <a:ext cx="7323383" cy="472677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Share per Site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DA850B5-B1DA-6980-5B5E-79CE8AD2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529715"/>
            <a:ext cx="8181975" cy="428625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27858"/>
            <a:ext cx="10530113" cy="449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Investigate SpaceX Falcon 9 First-stage Booster Recovery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Determine if flight will be a success or failure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Implement Machine Learning to Classify future launches successes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What type of Orbits and Payload Mass are being used? What is the success rate?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Where and when are they launching these missions?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How has years of experience increased SpaceX success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How well does trained models predict success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Percentage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E9E8C67-96C9-C94B-6C27-D04D6969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541968"/>
            <a:ext cx="8181975" cy="428625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Successes in Payload Mass Range</a:t>
            </a:r>
          </a:p>
        </p:txBody>
      </p:sp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32208E7-BFE0-47AD-D6DD-8D11BAFD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4" y="2252192"/>
            <a:ext cx="5492856" cy="2597926"/>
          </a:xfrm>
          <a:prstGeom prst="rect">
            <a:avLst/>
          </a:prstGeom>
          <a:ln>
            <a:solidFill>
              <a:srgbClr val="0B49CB"/>
            </a:solidFill>
          </a:ln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473435-5A65-4BA9-244F-5D01DD9A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5" y="2252192"/>
            <a:ext cx="5796333" cy="2608888"/>
          </a:xfrm>
          <a:prstGeom prst="rect">
            <a:avLst/>
          </a:prstGeom>
          <a:ln>
            <a:solidFill>
              <a:srgbClr val="0B49CB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35266-D15D-CF19-D2DA-A385198D0971}"/>
              </a:ext>
            </a:extLst>
          </p:cNvPr>
          <p:cNvSpPr txBox="1"/>
          <p:nvPr/>
        </p:nvSpPr>
        <p:spPr>
          <a:xfrm>
            <a:off x="838200" y="1494968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All Sites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07CA461-6059-25EB-3283-AA89D488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009" y="1727885"/>
            <a:ext cx="6601981" cy="3950216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22377712-B756-A3FD-9E94-2DA2EE7C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35" y="1754120"/>
            <a:ext cx="4846330" cy="416052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19007" y="1589304"/>
            <a:ext cx="9390243" cy="41574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Tree Decision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Highest Success Rate at KSC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Success Rate increasing consistently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First Booster Successful Landing on 01-05-201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Learning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927F7D-D041-E0D8-5F47-5ED6AC1EDAD3}"/>
              </a:ext>
            </a:extLst>
          </p:cNvPr>
          <p:cNvSpPr/>
          <p:nvPr/>
        </p:nvSpPr>
        <p:spPr>
          <a:xfrm>
            <a:off x="499872" y="2450592"/>
            <a:ext cx="3139440" cy="1365504"/>
          </a:xfrm>
          <a:prstGeom prst="rect">
            <a:avLst/>
          </a:prstGeom>
          <a:gradFill flip="none" rotWithShape="1">
            <a:gsLst>
              <a:gs pos="24000">
                <a:srgbClr val="0B48CC"/>
              </a:gs>
              <a:gs pos="63597">
                <a:srgbClr val="2E73E5"/>
              </a:gs>
              <a:gs pos="87000">
                <a:srgbClr val="2D74E6"/>
              </a:gs>
              <a:gs pos="0">
                <a:srgbClr val="0B49CB"/>
              </a:gs>
              <a:gs pos="100000">
                <a:srgbClr val="3074E5"/>
              </a:gs>
            </a:gsLst>
            <a:lin ang="3000000" scaled="0"/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Back Up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41DE73-1D6D-96EB-8B1F-3CF112FC88D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75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B48CC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rgbClr val="0B48CC"/>
                </a:solidFill>
                <a:latin typeface="Abadi"/>
              </a:rPr>
              <a:t>Data Scraping using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B48CC"/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rgbClr val="0B48CC"/>
                </a:solidFill>
                <a:latin typeface="Abadi"/>
              </a:rPr>
              <a:t>Filtered and Used Regex to collected data from JSON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B48CC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B48CC"/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rgbClr val="0B48CC"/>
                </a:solidFill>
                <a:latin typeface="Abadi"/>
              </a:rPr>
              <a:t>Plotly</a:t>
            </a:r>
            <a:r>
              <a:rPr lang="en-US" sz="8800" dirty="0">
                <a:solidFill>
                  <a:srgbClr val="0B48CC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B48CC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rgbClr val="0B48CC"/>
                </a:solidFill>
                <a:latin typeface="Abadi"/>
              </a:rPr>
              <a:t>Compare with: SVM, Tree, Log Reg, and KNN with </a:t>
            </a:r>
            <a:r>
              <a:rPr lang="en-US" sz="7600" dirty="0" err="1">
                <a:solidFill>
                  <a:srgbClr val="0B48CC"/>
                </a:solidFill>
                <a:latin typeface="Abadi"/>
              </a:rPr>
              <a:t>GridSearchCV</a:t>
            </a:r>
            <a:endParaRPr lang="en-US" sz="7600" dirty="0">
              <a:solidFill>
                <a:srgbClr val="0B48CC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A375C5A-7B75-47FE-510B-025C5BFA5CF2}"/>
              </a:ext>
            </a:extLst>
          </p:cNvPr>
          <p:cNvSpPr txBox="1">
            <a:spLocks/>
          </p:cNvSpPr>
          <p:nvPr/>
        </p:nvSpPr>
        <p:spPr>
          <a:xfrm>
            <a:off x="922411" y="1555435"/>
            <a:ext cx="10235584" cy="41574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SpaceX API Requests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Clean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Down select to hone-in only to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Fix null and missing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Use in following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FA4D2B-4AF5-5814-F7D0-B264FDD00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189" y="1555435"/>
            <a:ext cx="1553165" cy="4470138"/>
          </a:xfrm>
          <a:prstGeom prst="rect">
            <a:avLst/>
          </a:prstGeom>
          <a:solidFill>
            <a:srgbClr val="3074E5"/>
          </a:solidFill>
          <a:ln>
            <a:solidFill>
              <a:srgbClr val="0B48CC"/>
            </a:solidFill>
          </a:ln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2290E35-CDE2-D3E8-6ED1-33050C5DF09D}"/>
              </a:ext>
            </a:extLst>
          </p:cNvPr>
          <p:cNvSpPr txBox="1">
            <a:spLocks/>
          </p:cNvSpPr>
          <p:nvPr/>
        </p:nvSpPr>
        <p:spPr>
          <a:xfrm>
            <a:off x="922411" y="1555435"/>
            <a:ext cx="3907647" cy="41574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Use SpaceX API to scrape data for Statistical Data Analysis and Machine Learning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4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201EEE-BFB7-446A-A449-B8612F692C4A}"/>
              </a:ext>
            </a:extLst>
          </p:cNvPr>
          <p:cNvSpPr txBox="1">
            <a:spLocks/>
          </p:cNvSpPr>
          <p:nvPr/>
        </p:nvSpPr>
        <p:spPr>
          <a:xfrm>
            <a:off x="770011" y="53807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638534-2250-89EE-29C0-488B7A7EF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240" y="1467958"/>
            <a:ext cx="1886230" cy="4329756"/>
          </a:xfrm>
          <a:prstGeom prst="rect">
            <a:avLst/>
          </a:prstGeom>
          <a:noFill/>
          <a:ln>
            <a:solidFill>
              <a:srgbClr val="0B48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F82E8F-45F7-618C-CC7E-917295719239}"/>
              </a:ext>
            </a:extLst>
          </p:cNvPr>
          <p:cNvSpPr txBox="1"/>
          <p:nvPr/>
        </p:nvSpPr>
        <p:spPr>
          <a:xfrm>
            <a:off x="4948177" y="1470048"/>
            <a:ext cx="3235125" cy="3139321"/>
          </a:xfrm>
          <a:prstGeom prst="rect">
            <a:avLst/>
          </a:prstGeom>
          <a:solidFill>
            <a:srgbClr val="3074E5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{'Flight No.': 121, 'Launch site': 121, 'Payload': 121,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'Payload mass': 121, 'Orbit': 121, 'Customer': 121,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'Launch outcome': 121, 'Version Booster': 121, 'Booster landing': 121, 'Date': 121, 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'Time': 121}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03BAEFF-793E-5645-93CD-F527D1457AAE}"/>
              </a:ext>
            </a:extLst>
          </p:cNvPr>
          <p:cNvSpPr txBox="1">
            <a:spLocks/>
          </p:cNvSpPr>
          <p:nvPr/>
        </p:nvSpPr>
        <p:spPr>
          <a:xfrm>
            <a:off x="1119008" y="1589304"/>
            <a:ext cx="3606788" cy="41574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2CE3EF4-D337-F41A-06D9-7C32C44A653C}"/>
              </a:ext>
            </a:extLst>
          </p:cNvPr>
          <p:cNvSpPr txBox="1">
            <a:spLocks/>
          </p:cNvSpPr>
          <p:nvPr/>
        </p:nvSpPr>
        <p:spPr>
          <a:xfrm>
            <a:off x="922411" y="1462946"/>
            <a:ext cx="3907647" cy="4704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Scrape data from generated CSV files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</a:rPr>
              <a:t>Apply filters to get desired output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B48CC"/>
                </a:solidFill>
                <a:latin typeface="Abadi" panose="020B0604020104020204" pitchFamily="34" charset="0"/>
                <a:hlinkClick r:id="rId4"/>
              </a:rPr>
              <a:t>Notebook @ Git</a:t>
            </a: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0B48CC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</TotalTime>
  <Words>1570</Words>
  <Application>Microsoft Office PowerPoint</Application>
  <PresentationFormat>Widescreen</PresentationFormat>
  <Paragraphs>452</Paragraphs>
  <Slides>48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Jesus Ramiro Rosila Mares</cp:lastModifiedBy>
  <cp:revision>287</cp:revision>
  <dcterms:created xsi:type="dcterms:W3CDTF">2021-04-29T18:58:34Z</dcterms:created>
  <dcterms:modified xsi:type="dcterms:W3CDTF">2022-10-13T06:31:18Z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